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4B17E8-2AB2-42A6-8D21-A132A9C7081E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F84E5-5C64-4438-AC13-0E49C3D98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3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F84E5-5C64-4438-AC13-0E49C3D984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33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2459CA-2B99-4DFC-B457-C38C7392AF33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DFAACB4-7BE2-4AAD-939E-0A868F10451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1820-1865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Sectionalism and Nationalism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4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Foreign Policy </a:t>
            </a:r>
            <a:r>
              <a:rPr lang="en-US" dirty="0" smtClean="0"/>
              <a:t>– priority was security and expansion of territory, Rush-</a:t>
            </a:r>
            <a:r>
              <a:rPr lang="en-US" dirty="0" err="1" smtClean="0"/>
              <a:t>Bagot</a:t>
            </a:r>
            <a:r>
              <a:rPr lang="en-US" dirty="0" smtClean="0"/>
              <a:t> Treaty 1817 led to demilitarized border with Canada</a:t>
            </a:r>
          </a:p>
          <a:p>
            <a:r>
              <a:rPr lang="en-US" b="1" u="sng" dirty="0" smtClean="0"/>
              <a:t>Adams-</a:t>
            </a:r>
            <a:r>
              <a:rPr lang="en-US" b="1" u="sng" dirty="0" err="1" smtClean="0"/>
              <a:t>Onis</a:t>
            </a:r>
            <a:r>
              <a:rPr lang="en-US" b="1" u="sng" dirty="0" smtClean="0"/>
              <a:t> Treaty </a:t>
            </a:r>
            <a:r>
              <a:rPr lang="en-US" dirty="0" smtClean="0"/>
              <a:t>– Spain gave up Florida and claims in Oregon</a:t>
            </a:r>
          </a:p>
          <a:p>
            <a:r>
              <a:rPr lang="en-US" b="1" u="sng" dirty="0" smtClean="0"/>
              <a:t>Monroe Doctrine </a:t>
            </a:r>
            <a:r>
              <a:rPr lang="en-US" dirty="0" smtClean="0"/>
              <a:t>– warned Europe not to interfere in Western hemisphere with existing colonies and US would stay out of Euro affairs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8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1981200"/>
            <a:ext cx="7620000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23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1850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8422"/>
            <a:ext cx="8271164" cy="5599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4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1. The main purpose of the Monroe Doctrine (1823) was to</a:t>
            </a:r>
          </a:p>
          <a:p>
            <a:r>
              <a:rPr lang="en-US" dirty="0"/>
              <a:t>(1) stake a claim to Mexican territory</a:t>
            </a:r>
          </a:p>
          <a:p>
            <a:r>
              <a:rPr lang="en-US" dirty="0"/>
              <a:t>(2) limit European influence in the Americas</a:t>
            </a:r>
          </a:p>
          <a:p>
            <a:r>
              <a:rPr lang="en-US" dirty="0"/>
              <a:t>(3) force the British out of the Oregon Territory</a:t>
            </a:r>
          </a:p>
          <a:p>
            <a:r>
              <a:rPr lang="en-US" dirty="0"/>
              <a:t>(4) establish full control over Canada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2.  During the first half of the 19th century, the construction of canals and roads led to the</a:t>
            </a:r>
          </a:p>
          <a:p>
            <a:r>
              <a:rPr lang="en-US" dirty="0"/>
              <a:t>(1) expansion of trade between Midwestern farmers and eastern merchants</a:t>
            </a:r>
          </a:p>
          <a:p>
            <a:r>
              <a:rPr lang="en-US" dirty="0"/>
              <a:t>(2) growth of plantation agriculture in Texas and New Mexico</a:t>
            </a:r>
          </a:p>
          <a:p>
            <a:r>
              <a:rPr lang="en-US" dirty="0"/>
              <a:t>(3) severe economic decline of the South</a:t>
            </a:r>
          </a:p>
          <a:p>
            <a:r>
              <a:rPr lang="en-US" dirty="0"/>
              <a:t>(4) bankruptcy of several railroad companies in the Mississippi Valley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21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3.  A </a:t>
            </a:r>
            <a:r>
              <a:rPr lang="en-US" dirty="0"/>
              <a:t>high protective tariff passed by Congress is intended to affect the United States economy by</a:t>
            </a:r>
          </a:p>
          <a:p>
            <a:r>
              <a:rPr lang="en-US" dirty="0"/>
              <a:t>(1) promoting free trade</a:t>
            </a:r>
          </a:p>
          <a:p>
            <a:r>
              <a:rPr lang="en-US" dirty="0"/>
              <a:t>(2) limiting industrial jobs</a:t>
            </a:r>
          </a:p>
          <a:p>
            <a:r>
              <a:rPr lang="en-US" dirty="0"/>
              <a:t>(3) encouraging American manufacturing</a:t>
            </a:r>
          </a:p>
          <a:p>
            <a:r>
              <a:rPr lang="en-US" dirty="0"/>
              <a:t>(4) expanding global interdependence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4.  The </a:t>
            </a:r>
            <a:r>
              <a:rPr lang="en-US" dirty="0"/>
              <a:t>climate and topography of the southeastern United States had a major impact on the history of the United States before 1860 because the region</a:t>
            </a:r>
          </a:p>
          <a:p>
            <a:r>
              <a:rPr lang="en-US" dirty="0"/>
              <a:t>(1) became the center of commerce and manufacturing</a:t>
            </a:r>
          </a:p>
          <a:p>
            <a:r>
              <a:rPr lang="en-US" dirty="0"/>
              <a:t>(2) developed as the largest domestic source of steel production</a:t>
            </a:r>
          </a:p>
          <a:p>
            <a:r>
              <a:rPr lang="en-US" dirty="0"/>
              <a:t>(3) was the area in which most immigrants chose to settle</a:t>
            </a:r>
          </a:p>
          <a:p>
            <a:r>
              <a:rPr lang="en-US" dirty="0"/>
              <a:t>(4) provided agricultural products that were processed in the North and in Europe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5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5.  What </a:t>
            </a:r>
            <a:r>
              <a:rPr lang="en-US" dirty="0"/>
              <a:t>was an immediate effect of the completion of the Erie Canal in 1825?  </a:t>
            </a:r>
          </a:p>
          <a:p>
            <a:r>
              <a:rPr lang="en-US" dirty="0"/>
              <a:t>(1) Prices increased for food products along the Atlantic Coast.</a:t>
            </a:r>
          </a:p>
          <a:p>
            <a:r>
              <a:rPr lang="en-US" dirty="0"/>
              <a:t>(2) Farmers could more easily ship grain to eastern markets.</a:t>
            </a:r>
          </a:p>
          <a:p>
            <a:r>
              <a:rPr lang="en-US" dirty="0"/>
              <a:t>(3) A territorial conflict began with Canada over the Great Lakes.</a:t>
            </a:r>
          </a:p>
          <a:p>
            <a:r>
              <a:rPr lang="en-US" dirty="0"/>
              <a:t>(4) Railroads were forced to reduce their shipping rates.  </a:t>
            </a:r>
          </a:p>
          <a:p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 smtClean="0"/>
              <a:t>6.  What </a:t>
            </a:r>
            <a:r>
              <a:rPr lang="en-US" dirty="0"/>
              <a:t>was one result of the Supreme Court’s decision in </a:t>
            </a:r>
            <a:r>
              <a:rPr lang="en-US" i="1" dirty="0"/>
              <a:t>Gibbons </a:t>
            </a:r>
            <a:r>
              <a:rPr lang="en-US" dirty="0"/>
              <a:t>v. </a:t>
            </a:r>
            <a:r>
              <a:rPr lang="en-US" i="1" dirty="0"/>
              <a:t>Ogden </a:t>
            </a:r>
            <a:r>
              <a:rPr lang="en-US" dirty="0"/>
              <a:t>(1824)?</a:t>
            </a:r>
          </a:p>
          <a:p>
            <a:r>
              <a:rPr lang="en-US" dirty="0"/>
              <a:t>(1) The power of the federal government over interstate commerce was strengthened.</a:t>
            </a:r>
          </a:p>
          <a:p>
            <a:r>
              <a:rPr lang="en-US" dirty="0"/>
              <a:t>(2) The rights of accused individuals were expanded.</a:t>
            </a:r>
          </a:p>
          <a:p>
            <a:r>
              <a:rPr lang="en-US" dirty="0"/>
              <a:t>(3) The power of the judicial branch was limited.</a:t>
            </a:r>
          </a:p>
          <a:p>
            <a:r>
              <a:rPr lang="en-US" dirty="0"/>
              <a:t>(4) The Court declined to hear cases involving disputes between states.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6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US" dirty="0" smtClean="0"/>
              <a:t>7.  Many </a:t>
            </a:r>
            <a:r>
              <a:rPr lang="en-US" dirty="0"/>
              <a:t>of the decisions made by the Supreme Court while John Marshall was Chief Justice led directly to</a:t>
            </a:r>
          </a:p>
          <a:p>
            <a:r>
              <a:rPr lang="en-US" dirty="0"/>
              <a:t>(1) a reduction of federal influence in economic affairs</a:t>
            </a:r>
          </a:p>
          <a:p>
            <a:r>
              <a:rPr lang="en-US" dirty="0"/>
              <a:t>(2) an increase in the power of the federal government over the states</a:t>
            </a:r>
          </a:p>
          <a:p>
            <a:r>
              <a:rPr lang="en-US" dirty="0"/>
              <a:t>(3) a greater role for Congress in foreign policy</a:t>
            </a:r>
          </a:p>
          <a:p>
            <a:r>
              <a:rPr lang="en-US" dirty="0"/>
              <a:t>(4) a limitation on slavery in the states</a:t>
            </a:r>
          </a:p>
          <a:p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 smtClean="0"/>
              <a:t>8.  During </a:t>
            </a:r>
            <a:r>
              <a:rPr lang="en-US" dirty="0"/>
              <a:t>the first part of the 19th century, differences between the North, South, and West led to</a:t>
            </a:r>
          </a:p>
          <a:p>
            <a:r>
              <a:rPr lang="en-US" dirty="0"/>
              <a:t>(1) sectionalism 				(2) isolationism</a:t>
            </a:r>
          </a:p>
          <a:p>
            <a:r>
              <a:rPr lang="en-US" dirty="0"/>
              <a:t>(3) federalism				(4) mercantilism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7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n-US" dirty="0" smtClean="0"/>
              <a:t>9.  The </a:t>
            </a:r>
            <a:r>
              <a:rPr lang="en-US" dirty="0"/>
              <a:t>cotton gin advanced the growth of the textile industry because it</a:t>
            </a:r>
          </a:p>
          <a:p>
            <a:r>
              <a:rPr lang="en-US" dirty="0"/>
              <a:t>(1) reduced the time needed to plant cotton seeds</a:t>
            </a:r>
          </a:p>
          <a:p>
            <a:r>
              <a:rPr lang="en-US" dirty="0"/>
              <a:t>(2) improved the process of weaving cotton cloth</a:t>
            </a:r>
          </a:p>
          <a:p>
            <a:r>
              <a:rPr lang="en-US" dirty="0"/>
              <a:t>(3) made it possible for unskilled slaves to cultivate cotton</a:t>
            </a:r>
          </a:p>
          <a:p>
            <a:r>
              <a:rPr lang="en-US" dirty="0"/>
              <a:t>(4) provided a faster method of separating seeds from </a:t>
            </a:r>
            <a:r>
              <a:rPr lang="en-US"/>
              <a:t>cotton </a:t>
            </a:r>
            <a:r>
              <a:rPr lang="en-US" smtClean="0"/>
              <a:t>fiber</a:t>
            </a:r>
          </a:p>
          <a:p>
            <a:endParaRPr lang="en-US" dirty="0"/>
          </a:p>
          <a:p>
            <a:r>
              <a:rPr lang="en-US" dirty="0" smtClean="0"/>
              <a:t>10.  In </a:t>
            </a:r>
            <a:r>
              <a:rPr lang="en-US" dirty="0"/>
              <a:t>the early 1800s, which factor was most important in the development of Northern</a:t>
            </a:r>
          </a:p>
          <a:p>
            <a:r>
              <a:rPr lang="en-US" dirty="0"/>
              <a:t>manufacturing centers?</a:t>
            </a:r>
          </a:p>
          <a:p>
            <a:r>
              <a:rPr lang="en-US" dirty="0"/>
              <a:t>(1) abundance of water power 		</a:t>
            </a:r>
          </a:p>
          <a:p>
            <a:r>
              <a:rPr lang="en-US" dirty="0"/>
              <a:t>(2) availability of slave labor in the North</a:t>
            </a:r>
          </a:p>
          <a:p>
            <a:r>
              <a:rPr lang="en-US" dirty="0"/>
              <a:t>(3) development of gold mines		</a:t>
            </a:r>
          </a:p>
          <a:p>
            <a:r>
              <a:rPr lang="en-US" dirty="0"/>
              <a:t>(4) access to passes through the Appalachian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6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can describe how different sections of the nation developed different patterns of life and ideas on government.</a:t>
            </a:r>
          </a:p>
          <a:p>
            <a:r>
              <a:rPr lang="en-US" dirty="0"/>
              <a:t>I can determine how changes in transportation and industry affected life.  </a:t>
            </a:r>
          </a:p>
          <a:p>
            <a:r>
              <a:rPr lang="en-US" dirty="0"/>
              <a:t>I can evaluate sources of unity and nationalism. </a:t>
            </a:r>
          </a:p>
          <a:p>
            <a:r>
              <a:rPr lang="en-US" dirty="0" smtClean="0"/>
              <a:t>I can describe the outcomes of Supreme Court cases at this time that strengthened the federal government.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SECTIONALISM – </a:t>
            </a:r>
            <a:r>
              <a:rPr lang="en-US" sz="3100" dirty="0" smtClean="0"/>
              <a:t>strong sense of loyalty to a section or region instead of the nation as a whole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b="1" u="sng" dirty="0" smtClean="0"/>
              <a:t>NORTH </a:t>
            </a:r>
          </a:p>
          <a:p>
            <a:r>
              <a:rPr lang="en-US" b="1" u="sng" dirty="0" smtClean="0"/>
              <a:t>Industrial Revolution </a:t>
            </a:r>
            <a:r>
              <a:rPr lang="en-US" dirty="0" smtClean="0"/>
              <a:t>– shift in Northeast to manufacturing instead of just shipping and trade</a:t>
            </a:r>
            <a:endParaRPr lang="en-US" dirty="0"/>
          </a:p>
          <a:p>
            <a:r>
              <a:rPr lang="en-US" dirty="0" smtClean="0"/>
              <a:t>Agriculture and slavery dwindling in north</a:t>
            </a:r>
          </a:p>
          <a:p>
            <a:r>
              <a:rPr lang="en-US" b="1" u="sng" dirty="0" smtClean="0"/>
              <a:t>Factory system </a:t>
            </a:r>
            <a:r>
              <a:rPr lang="en-US" dirty="0" smtClean="0"/>
              <a:t>– machinery and laborers assigned to different tasks, new approach taking industry out of homes and small workshops</a:t>
            </a:r>
          </a:p>
          <a:p>
            <a:r>
              <a:rPr lang="en-US" b="1" u="sng" dirty="0" smtClean="0"/>
              <a:t>Where? </a:t>
            </a:r>
            <a:r>
              <a:rPr lang="en-US" dirty="0" smtClean="0"/>
              <a:t>– starts in GB, comes to NE</a:t>
            </a:r>
          </a:p>
          <a:p>
            <a:r>
              <a:rPr lang="en-US" b="1" u="sng" dirty="0" smtClean="0"/>
              <a:t>When?</a:t>
            </a:r>
            <a:r>
              <a:rPr lang="en-US" dirty="0" smtClean="0"/>
              <a:t> – late 1700s, early 1800s</a:t>
            </a:r>
          </a:p>
          <a:p>
            <a:r>
              <a:rPr lang="en-US" b="1" u="sng" dirty="0" smtClean="0"/>
              <a:t>Mass production </a:t>
            </a:r>
            <a:r>
              <a:rPr lang="en-US" dirty="0" smtClean="0"/>
              <a:t>– production of goods in large quantities</a:t>
            </a:r>
          </a:p>
          <a:p>
            <a:r>
              <a:rPr lang="en-US" b="1" u="sng" dirty="0" smtClean="0"/>
              <a:t>Textile industry </a:t>
            </a:r>
            <a:r>
              <a:rPr lang="en-US" dirty="0" smtClean="0"/>
              <a:t>– starts to demand cotton from south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SOUTH </a:t>
            </a:r>
          </a:p>
          <a:p>
            <a:r>
              <a:rPr lang="en-US" b="1" u="sng" dirty="0" smtClean="0"/>
              <a:t>King cotton </a:t>
            </a:r>
            <a:r>
              <a:rPr lang="en-US" dirty="0" smtClean="0"/>
              <a:t>– in demand in Britain and north, Louisiana, Miss, Alabama become cotton kingdoms</a:t>
            </a:r>
          </a:p>
          <a:p>
            <a:r>
              <a:rPr lang="en-US" b="1" u="sng" dirty="0" smtClean="0"/>
              <a:t>Slavery</a:t>
            </a:r>
            <a:r>
              <a:rPr lang="en-US" dirty="0" smtClean="0"/>
              <a:t> – declined during the Revolution but on the rise in 1820s, greatly leaps from 1820-1860 paralleling growth in cotton production</a:t>
            </a:r>
          </a:p>
          <a:p>
            <a:r>
              <a:rPr lang="en-US" b="1" u="sng" dirty="0" smtClean="0"/>
              <a:t>Cotton gin</a:t>
            </a:r>
            <a:r>
              <a:rPr lang="en-US" dirty="0" smtClean="0"/>
              <a:t> – Eli Whitney machine helped comb the cotton of seeds, wealthier farmers bought up large areas of land between Appalachian Mts. And Miss. setting up large plantations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4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850206" cy="398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8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NATIONALISM –</a:t>
            </a:r>
            <a:br>
              <a:rPr lang="en-US" dirty="0" smtClean="0"/>
            </a:br>
            <a:r>
              <a:rPr lang="en-US" dirty="0" smtClean="0"/>
              <a:t> “ERA OF GOOD FEELINGS”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American System </a:t>
            </a:r>
            <a:r>
              <a:rPr lang="en-US" dirty="0" smtClean="0"/>
              <a:t>– 1815 under Madison, promoted by Henry Clay</a:t>
            </a:r>
          </a:p>
          <a:p>
            <a:pPr lvl="1"/>
            <a:r>
              <a:rPr lang="en-US" dirty="0" smtClean="0"/>
              <a:t>Transportation and other internal improvements</a:t>
            </a:r>
          </a:p>
          <a:p>
            <a:pPr lvl="1"/>
            <a:r>
              <a:rPr lang="en-US" dirty="0" smtClean="0"/>
              <a:t>Established protective tariff (tax on imported manufactured goods)</a:t>
            </a:r>
          </a:p>
          <a:p>
            <a:pPr lvl="1"/>
            <a:r>
              <a:rPr lang="en-US" dirty="0" smtClean="0"/>
              <a:t>Resurrecting national bank</a:t>
            </a:r>
          </a:p>
          <a:p>
            <a:r>
              <a:rPr lang="en-US" b="1" u="sng" dirty="0" smtClean="0"/>
              <a:t>Second Bank of US </a:t>
            </a:r>
            <a:r>
              <a:rPr lang="en-US" dirty="0" smtClean="0"/>
              <a:t>– made nationwide currency, helped business</a:t>
            </a:r>
          </a:p>
          <a:p>
            <a:r>
              <a:rPr lang="en-US" b="1" u="sng" dirty="0" smtClean="0"/>
              <a:t>Tariff of 1816 </a:t>
            </a:r>
            <a:r>
              <a:rPr lang="en-US" dirty="0" smtClean="0"/>
              <a:t>– increased price on Brit. Goods allowing Am. Made merchandise and even field to compete</a:t>
            </a:r>
          </a:p>
        </p:txBody>
      </p:sp>
    </p:spTree>
    <p:extLst>
      <p:ext uri="{BB962C8B-B14F-4D97-AF65-F5344CB8AC3E}">
        <p14:creationId xmlns:p14="http://schemas.microsoft.com/office/powerpoint/2010/main" val="232037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/>
          </a:p>
          <a:p>
            <a:r>
              <a:rPr lang="en-US" b="1" u="sng" dirty="0" smtClean="0"/>
              <a:t>Transportation Revolution and Internal Improvements </a:t>
            </a:r>
            <a:r>
              <a:rPr lang="en-US" dirty="0" smtClean="0"/>
              <a:t>– needed for people in different regions to do business, travel, communicate and transport goods</a:t>
            </a:r>
          </a:p>
          <a:p>
            <a:r>
              <a:rPr lang="en-US" b="1" u="sng" dirty="0" smtClean="0"/>
              <a:t>National Road </a:t>
            </a:r>
            <a:r>
              <a:rPr lang="en-US" dirty="0" smtClean="0"/>
              <a:t>– connected Maryland to Illinois 1838</a:t>
            </a:r>
          </a:p>
          <a:p>
            <a:r>
              <a:rPr lang="en-US" b="1" u="sng" dirty="0" smtClean="0"/>
              <a:t>Erie Canal </a:t>
            </a:r>
            <a:r>
              <a:rPr lang="en-US" dirty="0" smtClean="0"/>
              <a:t>– 1825 linked Hudson River to Lake Erie (Atlantic O – Great Lakes)</a:t>
            </a:r>
          </a:p>
          <a:p>
            <a:r>
              <a:rPr lang="en-US" b="1" u="sng" dirty="0" smtClean="0"/>
              <a:t>NYC</a:t>
            </a:r>
            <a:r>
              <a:rPr lang="en-US" dirty="0" smtClean="0"/>
              <a:t> – dominant 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81000"/>
            <a:ext cx="780097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31907"/>
            <a:ext cx="5143500" cy="30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Supreme court under chief justice john </a:t>
            </a:r>
            <a:r>
              <a:rPr lang="en-US" dirty="0" err="1" smtClean="0"/>
              <a:t>marshall</a:t>
            </a:r>
            <a:r>
              <a:rPr lang="en-US" dirty="0" smtClean="0"/>
              <a:t> (Marbury v. Madison too)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Federalist believing in strengthening federal government, defined and strengthened power of Supreme Court and judicial branch</a:t>
            </a:r>
          </a:p>
          <a:p>
            <a:r>
              <a:rPr lang="en-US" b="1" u="sng" dirty="0" smtClean="0"/>
              <a:t>McCulloch v. Maryland </a:t>
            </a:r>
            <a:r>
              <a:rPr lang="en-US" dirty="0" smtClean="0"/>
              <a:t>– strengthened fed. Government’s control over the economy, state could not tax a federal bank</a:t>
            </a:r>
          </a:p>
          <a:p>
            <a:r>
              <a:rPr lang="en-US" b="1" u="sng" dirty="0" smtClean="0"/>
              <a:t>Gibbons v. Ogden </a:t>
            </a:r>
            <a:r>
              <a:rPr lang="en-US" dirty="0" smtClean="0"/>
              <a:t>– fed </a:t>
            </a:r>
            <a:r>
              <a:rPr lang="en-US" dirty="0" err="1" smtClean="0"/>
              <a:t>gov</a:t>
            </a:r>
            <a:r>
              <a:rPr lang="en-US" dirty="0" smtClean="0"/>
              <a:t> has the power to regulate everything that crosses state lines (today includes shipping by truck, train, plane, air traffic, </a:t>
            </a:r>
            <a:r>
              <a:rPr lang="en-US" dirty="0" err="1" smtClean="0"/>
              <a:t>tv</a:t>
            </a:r>
            <a:r>
              <a:rPr lang="en-US" dirty="0" smtClean="0"/>
              <a:t>, cell phone transmissions)</a:t>
            </a:r>
          </a:p>
          <a:p>
            <a:r>
              <a:rPr lang="en-US" b="1" u="sng" dirty="0" smtClean="0"/>
              <a:t>Limiting state powers </a:t>
            </a:r>
            <a:r>
              <a:rPr lang="en-US" dirty="0" smtClean="0"/>
              <a:t>– states could not interfere with business and commerce and interfere with contracts</a:t>
            </a:r>
          </a:p>
        </p:txBody>
      </p:sp>
    </p:spTree>
    <p:extLst>
      <p:ext uri="{BB962C8B-B14F-4D97-AF65-F5344CB8AC3E}">
        <p14:creationId xmlns:p14="http://schemas.microsoft.com/office/powerpoint/2010/main" val="155364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541</TotalTime>
  <Words>898</Words>
  <Application>Microsoft Office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Book Antiqua</vt:lpstr>
      <vt:lpstr>Calibri</vt:lpstr>
      <vt:lpstr>Century Gothic</vt:lpstr>
      <vt:lpstr>Apothecary</vt:lpstr>
      <vt:lpstr>Sectionalism and Nationalism</vt:lpstr>
      <vt:lpstr>PowerPoint Presentation</vt:lpstr>
      <vt:lpstr>SECTIONALISM – strong sense of loyalty to a section or region instead of the nation as a whole</vt:lpstr>
      <vt:lpstr>PowerPoint Presentation</vt:lpstr>
      <vt:lpstr>PowerPoint Presentation</vt:lpstr>
      <vt:lpstr>NATIONALISM –  “ERA OF GOOD FEELINGS”</vt:lpstr>
      <vt:lpstr>PowerPoint Presentation</vt:lpstr>
      <vt:lpstr>PowerPoint Presentation</vt:lpstr>
      <vt:lpstr>Supreme court under chief justice john marshall (Marbury v. Madison too)</vt:lpstr>
      <vt:lpstr>PowerPoint Presentation</vt:lpstr>
      <vt:lpstr>1820</vt:lpstr>
      <vt:lpstr>1850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Kenmore-Tonawanda 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Sectionalism and Nationalism</dc:title>
  <dc:creator>Kenton</dc:creator>
  <cp:lastModifiedBy>Kim Reidell-Maczka</cp:lastModifiedBy>
  <cp:revision>12</cp:revision>
  <dcterms:created xsi:type="dcterms:W3CDTF">2014-12-02T13:31:37Z</dcterms:created>
  <dcterms:modified xsi:type="dcterms:W3CDTF">2017-12-14T16:53:08Z</dcterms:modified>
</cp:coreProperties>
</file>